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0" r:id="rId6"/>
    <p:sldId id="259" r:id="rId7"/>
    <p:sldId id="261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200" y="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E1204-F207-4EF8-83C7-562690001581}" type="datetimeFigureOut">
              <a:rPr lang="tr-TR" smtClean="0"/>
              <a:t>6.04.2025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DC11A-1D3D-48B3-B03D-259BF4442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891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E1204-F207-4EF8-83C7-562690001581}" type="datetimeFigureOut">
              <a:rPr lang="tr-TR" smtClean="0"/>
              <a:t>6.04.2025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DC11A-1D3D-48B3-B03D-259BF4442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022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E1204-F207-4EF8-83C7-562690001581}" type="datetimeFigureOut">
              <a:rPr lang="tr-TR" smtClean="0"/>
              <a:t>6.04.2025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DC11A-1D3D-48B3-B03D-259BF4442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5108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E1204-F207-4EF8-83C7-562690001581}" type="datetimeFigureOut">
              <a:rPr lang="tr-TR" smtClean="0"/>
              <a:t>6.04.2025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DC11A-1D3D-48B3-B03D-259BF4442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754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E1204-F207-4EF8-83C7-562690001581}" type="datetimeFigureOut">
              <a:rPr lang="tr-TR" smtClean="0"/>
              <a:t>6.04.2025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DC11A-1D3D-48B3-B03D-259BF4442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798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E1204-F207-4EF8-83C7-562690001581}" type="datetimeFigureOut">
              <a:rPr lang="tr-TR" smtClean="0"/>
              <a:t>6.04.2025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DC11A-1D3D-48B3-B03D-259BF4442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4877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E1204-F207-4EF8-83C7-562690001581}" type="datetimeFigureOut">
              <a:rPr lang="tr-TR" smtClean="0"/>
              <a:t>6.04.2025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DC11A-1D3D-48B3-B03D-259BF4442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2206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E1204-F207-4EF8-83C7-562690001581}" type="datetimeFigureOut">
              <a:rPr lang="tr-TR" smtClean="0"/>
              <a:t>6.04.2025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DC11A-1D3D-48B3-B03D-259BF4442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2435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E1204-F207-4EF8-83C7-562690001581}" type="datetimeFigureOut">
              <a:rPr lang="tr-TR" smtClean="0"/>
              <a:t>6.04.2025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DC11A-1D3D-48B3-B03D-259BF4442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277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E1204-F207-4EF8-83C7-562690001581}" type="datetimeFigureOut">
              <a:rPr lang="tr-TR" smtClean="0"/>
              <a:t>6.04.2025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DC11A-1D3D-48B3-B03D-259BF4442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5270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E1204-F207-4EF8-83C7-562690001581}" type="datetimeFigureOut">
              <a:rPr lang="tr-TR" smtClean="0"/>
              <a:t>6.04.2025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DC11A-1D3D-48B3-B03D-259BF4442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9138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E1204-F207-4EF8-83C7-562690001581}" type="datetimeFigureOut">
              <a:rPr lang="tr-TR" smtClean="0"/>
              <a:t>6.04.2025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DC11A-1D3D-48B3-B03D-259BF4442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804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364037"/>
          </a:xfrm>
        </p:spPr>
        <p:txBody>
          <a:bodyPr anchor="ctr">
            <a:noAutofit/>
          </a:bodyPr>
          <a:lstStyle/>
          <a:p>
            <a:r>
              <a:rPr lang="tr-TR" sz="3200" b="1" noProof="1" smtClean="0">
                <a:latin typeface="Arial" panose="020B0604020202020204" pitchFamily="34" charset="0"/>
                <a:cs typeface="Arial" panose="020B0604020202020204" pitchFamily="34" charset="0"/>
              </a:rPr>
              <a:t>KİSTİK FİBROZİS KARACİĞER</a:t>
            </a:r>
            <a:br>
              <a:rPr lang="tr-TR" sz="3200" b="1" noProof="1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3200" b="1" noProof="1" smtClean="0">
                <a:latin typeface="Arial" panose="020B0604020202020204" pitchFamily="34" charset="0"/>
                <a:cs typeface="Arial" panose="020B0604020202020204" pitchFamily="34" charset="0"/>
              </a:rPr>
              <a:t>HASTALIĞININ TEDAVİSİNDEKİ GELİŞMELER</a:t>
            </a:r>
            <a:endParaRPr lang="tr-TR" sz="3200" b="1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524000" y="4501770"/>
            <a:ext cx="4910504" cy="984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2"/>
              </a:spcAft>
            </a:pPr>
            <a:r>
              <a:rPr lang="tr-TR" sz="2399" b="1" noProof="1" smtClean="0">
                <a:latin typeface="Arial" panose="020B0604020202020204" pitchFamily="34" charset="0"/>
                <a:cs typeface="Arial" panose="020B0604020202020204" pitchFamily="34" charset="0"/>
              </a:rPr>
              <a:t>Y. Çağlar Diktaş</a:t>
            </a:r>
          </a:p>
          <a:p>
            <a:r>
              <a:rPr lang="tr-TR" sz="2399" noProof="1" smtClean="0">
                <a:latin typeface="Arial" panose="020B0604020202020204" pitchFamily="34" charset="0"/>
                <a:cs typeface="Arial" panose="020B0604020202020204" pitchFamily="34" charset="0"/>
              </a:rPr>
              <a:t>Trakya Üniversitesi Tıp Fakültesi</a:t>
            </a:r>
            <a:endParaRPr lang="tr-TR" sz="2399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632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HİPOTEZ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27727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noProof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Kistik fibrozis hastalığı </a:t>
            </a:r>
            <a:r>
              <a:rPr lang="tr-TR" noProof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ilişkili </a:t>
            </a:r>
            <a:r>
              <a:rPr lang="tr-TR" noProof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ortaya çıkan </a:t>
            </a:r>
            <a:r>
              <a:rPr lang="tr-TR" noProof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Kistik </a:t>
            </a:r>
            <a:r>
              <a:rPr lang="tr-TR" noProof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Fibrozis </a:t>
            </a:r>
            <a:r>
              <a:rPr lang="tr-TR" noProof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</a:t>
            </a:r>
            <a:r>
              <a:rPr lang="tr-TR" noProof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araciğer Hastalığı tedavisinde </a:t>
            </a:r>
            <a:r>
              <a:rPr lang="tr-TR" noProof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gen </a:t>
            </a:r>
            <a:r>
              <a:rPr lang="tr-TR" noProof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modülatörleri ile tedavi, klasik ajan olan Ursodeoksikolik asit ile tedaviye üstündür.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0798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AMAÇ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61079"/>
            <a:ext cx="10515600" cy="17329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noProof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</a:t>
            </a:r>
            <a:r>
              <a:rPr lang="tr-TR" noProof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araciğer </a:t>
            </a:r>
            <a:r>
              <a:rPr lang="tr-TR" noProof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tutulumlu Kistik fibrozis </a:t>
            </a:r>
            <a:r>
              <a:rPr lang="tr-TR" noProof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hastalarına uygulanan klasik ve yeni nesil tedavilerden hangisinin daha başarılı olduğunu anlamak.</a:t>
            </a:r>
            <a:endParaRPr lang="tr-TR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852371" y="35052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smtClean="0"/>
              <a:t>HEDEF </a:t>
            </a:r>
            <a:endParaRPr lang="tr-TR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52371" y="4501242"/>
            <a:ext cx="10515600" cy="17329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noProof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Gen modülatörü olan Ivacaftor, Tezacaftor, Lumacaftor ve Elexacaftor ilaçları ile tedavi edilen karaciğer tutulumlu Kistik fibrozis hastalarının tedavi sonuçlarını bildiren bilimsel raporlar ile, Ursodeoksikolik asitle yapılan benzer tedavilerin raporlarını karşılaştırmak.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9728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noProof="1">
                <a:latin typeface="Arial" panose="020B0604020202020204" pitchFamily="34" charset="0"/>
                <a:cs typeface="Arial" panose="020B0604020202020204" pitchFamily="34" charset="0"/>
              </a:rPr>
              <a:t>Gereç ve Yöntemler</a:t>
            </a:r>
            <a:r>
              <a:rPr lang="tr-TR" noProof="1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0085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sz="2000" noProof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Google Chrome arama motorunda "Hepatic, Hepato, Cystic Fibrosis 2024 ’’ anahtar kelimeleri </a:t>
            </a:r>
            <a:r>
              <a:rPr lang="tr-TR" sz="2000" noProof="1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kullanılarak toplam 90 makale taranmıştır.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000" noProof="1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Makalelerden elde edilen bilgiler okuma sonucu toparlanarak tabloya yerleştirilmiştir</a:t>
            </a:r>
            <a:r>
              <a:rPr lang="tr-TR" sz="2000" noProof="1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001852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606664"/>
            <a:ext cx="10515600" cy="635539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noProof="1" smtClean="0">
                <a:latin typeface="Arial" panose="020B0604020202020204" pitchFamily="34" charset="0"/>
                <a:cs typeface="Arial" panose="020B0604020202020204" pitchFamily="34" charset="0"/>
              </a:rPr>
              <a:t>BULGU-1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3825" y="1396538"/>
            <a:ext cx="11371811" cy="5187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690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5265" y="1363287"/>
            <a:ext cx="11288684" cy="5178829"/>
          </a:xfrm>
          <a:prstGeom prst="rect">
            <a:avLst/>
          </a:prstGeom>
        </p:spPr>
      </p:pic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838200" y="606664"/>
            <a:ext cx="10515600" cy="635539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noProof="1" smtClean="0">
                <a:latin typeface="Arial" panose="020B0604020202020204" pitchFamily="34" charset="0"/>
                <a:cs typeface="Arial" panose="020B0604020202020204" pitchFamily="34" charset="0"/>
              </a:rPr>
              <a:t>BULGU-2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0437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TARTIŞMA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 smtClean="0"/>
              <a:t>Gen modülatörleri karaciğere olan </a:t>
            </a:r>
            <a:r>
              <a:rPr lang="tr-TR" sz="2000" dirty="0" err="1" smtClean="0"/>
              <a:t>toksisitesi</a:t>
            </a:r>
            <a:r>
              <a:rPr lang="tr-TR" sz="2000" dirty="0" smtClean="0"/>
              <a:t> nedeniyle karaciğer rahatsızlığı olan hastalarda ihtiyatlı ve düşük dozda kullanılmalıdır.</a:t>
            </a:r>
          </a:p>
          <a:p>
            <a:r>
              <a:rPr lang="tr-TR" sz="2000" dirty="0" smtClean="0"/>
              <a:t>Gen modülatörlerinde üçlü kombinasyonlar karaciğer parametrelerinde ikili kombinasyonlara göre daha avantajlıdır.</a:t>
            </a:r>
          </a:p>
          <a:p>
            <a:r>
              <a:rPr lang="tr-TR" sz="2000" dirty="0" err="1" smtClean="0"/>
              <a:t>Ursodeoksikolik</a:t>
            </a:r>
            <a:r>
              <a:rPr lang="tr-TR" sz="2000" dirty="0" smtClean="0"/>
              <a:t> </a:t>
            </a:r>
            <a:r>
              <a:rPr lang="tr-TR" sz="2000" dirty="0" err="1" smtClean="0"/>
              <a:t>asitin</a:t>
            </a:r>
            <a:r>
              <a:rPr lang="tr-TR" sz="2000" dirty="0"/>
              <a:t> </a:t>
            </a:r>
            <a:r>
              <a:rPr lang="tr-TR" sz="2000" dirty="0" smtClean="0"/>
              <a:t>(UDCA) erken dönemde karaciğer üzerinde klinik yararı gözlenmiştir.</a:t>
            </a:r>
          </a:p>
          <a:p>
            <a:r>
              <a:rPr lang="tr-TR" sz="2000" dirty="0" smtClean="0"/>
              <a:t>Ancak bu alandaki çalışmaların kısıtlılığından karşılaştırma yapmak için daha fazla ilaç geliştirilmesine ve klinik çalışma yapılmasına ihtiyaç vardır.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936836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188</Words>
  <Application>Microsoft Office PowerPoint</Application>
  <PresentationFormat>Geniş ekran</PresentationFormat>
  <Paragraphs>19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KİSTİK FİBROZİS KARACİĞER HASTALIĞININ TEDAVİSİNDEKİ GELİŞMELER</vt:lpstr>
      <vt:lpstr>HİPOTEZ </vt:lpstr>
      <vt:lpstr>AMAÇ </vt:lpstr>
      <vt:lpstr>Gereç ve Yöntemler:</vt:lpstr>
      <vt:lpstr>BULGU-1</vt:lpstr>
      <vt:lpstr>BULGU-2</vt:lpstr>
      <vt:lpstr>TARTIŞMA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KİSTİK FİBROZİS KARACİĞER HASTALIĞININ TEDAVİSİNDEKİ GELİŞMELER</dc:title>
  <dc:creator>Technopc</dc:creator>
  <cp:lastModifiedBy>EDIRNEMEM</cp:lastModifiedBy>
  <cp:revision>13</cp:revision>
  <dcterms:created xsi:type="dcterms:W3CDTF">2025-03-26T10:18:13Z</dcterms:created>
  <dcterms:modified xsi:type="dcterms:W3CDTF">2025-04-06T10:52:30Z</dcterms:modified>
</cp:coreProperties>
</file>